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5"/>
  </p:notesMasterIdLst>
  <p:handoutMasterIdLst>
    <p:handoutMasterId r:id="rId56"/>
  </p:handoutMasterIdLst>
  <p:sldIdLst>
    <p:sldId id="256" r:id="rId2"/>
    <p:sldId id="457" r:id="rId3"/>
    <p:sldId id="456" r:id="rId4"/>
    <p:sldId id="380" r:id="rId5"/>
    <p:sldId id="414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389" r:id="rId14"/>
    <p:sldId id="391" r:id="rId15"/>
    <p:sldId id="425" r:id="rId16"/>
    <p:sldId id="397" r:id="rId17"/>
    <p:sldId id="398" r:id="rId18"/>
    <p:sldId id="399" r:id="rId19"/>
    <p:sldId id="393" r:id="rId20"/>
    <p:sldId id="392" r:id="rId21"/>
    <p:sldId id="390" r:id="rId22"/>
    <p:sldId id="408" r:id="rId23"/>
    <p:sldId id="423" r:id="rId24"/>
    <p:sldId id="433" r:id="rId25"/>
    <p:sldId id="434" r:id="rId26"/>
    <p:sldId id="429" r:id="rId27"/>
    <p:sldId id="435" r:id="rId28"/>
    <p:sldId id="430" r:id="rId29"/>
    <p:sldId id="431" r:id="rId30"/>
    <p:sldId id="432" r:id="rId31"/>
    <p:sldId id="427" r:id="rId32"/>
    <p:sldId id="436" r:id="rId33"/>
    <p:sldId id="263" r:id="rId34"/>
    <p:sldId id="437" r:id="rId35"/>
    <p:sldId id="265" r:id="rId36"/>
    <p:sldId id="266" r:id="rId37"/>
    <p:sldId id="269" r:id="rId38"/>
    <p:sldId id="275" r:id="rId39"/>
    <p:sldId id="426" r:id="rId40"/>
    <p:sldId id="424" r:id="rId41"/>
    <p:sldId id="439" r:id="rId42"/>
    <p:sldId id="438" r:id="rId43"/>
    <p:sldId id="443" r:id="rId44"/>
    <p:sldId id="444" r:id="rId45"/>
    <p:sldId id="442" r:id="rId46"/>
    <p:sldId id="445" r:id="rId47"/>
    <p:sldId id="446" r:id="rId48"/>
    <p:sldId id="440" r:id="rId49"/>
    <p:sldId id="448" r:id="rId50"/>
    <p:sldId id="458" r:id="rId51"/>
    <p:sldId id="459" r:id="rId52"/>
    <p:sldId id="447" r:id="rId53"/>
    <p:sldId id="42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58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10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B-7846-B59C-764CAE146E2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8B-7846-B59C-764CAE146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114224"/>
        <c:axId val="1185464112"/>
      </c:scatterChart>
      <c:valAx>
        <c:axId val="1188114224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464112"/>
        <c:crosses val="autoZero"/>
        <c:crossBetween val="midCat"/>
      </c:valAx>
      <c:valAx>
        <c:axId val="1185464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8114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2/4/20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2/4/20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2/4/20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2/4/20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2/4/20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2/4/20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2/4/20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cmsc828m/sign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01/30/2020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3338"/>
            <a:ext cx="8229600" cy="3957403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419" y="8248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7001340" y="1251739"/>
            <a:ext cx="1265194" cy="1024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(THIS + Next Two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4930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Refresher on Problem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09612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3764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(~about a month, possibly with Duncan) new compact formulations, some with tightest relaxations known, all amenable to failure-aware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4" y="4452294"/>
            <a:ext cx="4939770" cy="19021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who is registered for the course should have received an invitation to the CMSC828M Slack channel</a:t>
            </a:r>
          </a:p>
          <a:p>
            <a:r>
              <a:rPr lang="en-US" dirty="0"/>
              <a:t>If you did not: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an email you don’t normally check;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https://join.slack.com/t/cmsc828m/signup</a:t>
            </a:r>
            <a:endParaRPr lang="en-US" b="0" dirty="0"/>
          </a:p>
          <a:p>
            <a:r>
              <a:rPr lang="en-US" dirty="0"/>
              <a:t>Should auto-join if you have a @</a:t>
            </a:r>
            <a:r>
              <a:rPr lang="en-US" dirty="0" err="1"/>
              <a:t>cs.umd.edu</a:t>
            </a:r>
            <a:r>
              <a:rPr lang="en-US" dirty="0"/>
              <a:t> email (feel free to add your friends outside of the course!)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269" y="56007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78" y="1633279"/>
            <a:ext cx="4381443" cy="4373563"/>
          </a:xfrm>
        </p:spPr>
      </p:pic>
      <p:sp>
        <p:nvSpPr>
          <p:cNvPr id="3" name="TextBox 2"/>
          <p:cNvSpPr txBox="1"/>
          <p:nvPr/>
        </p:nvSpPr>
        <p:spPr>
          <a:xfrm>
            <a:off x="2076478" y="5985577"/>
            <a:ext cx="438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(Might cover a bit in the matching and barter exchange lectures; talk to me.)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94714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2037" cy="1371600"/>
          </a:xfrm>
        </p:spPr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775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760" y="3801665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101" y="6047830"/>
            <a:ext cx="730104" cy="7301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60" y="4143852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361" y="3190349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2940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2940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73250" y="26670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2940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359650" y="57912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974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657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378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666750" y="4876800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768350" y="4114800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209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5791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2971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2971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3886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2971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200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11000" y="1347215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391832" cy="737315"/>
          </a:xfrm>
        </p:spPr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4586287"/>
            <a:ext cx="8107251" cy="186634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5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362" y="6127977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48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>
            <a:off x="0" y="5486401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91E6-3661-524C-9C05-0BBEA957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5410199"/>
            <a:ext cx="7690513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Wrapping up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0888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risk attitudes Assuming expected utility </a:t>
            </a:r>
            <a:r>
              <a:rPr lang="en-US" altLang="en-US" sz="4000" dirty="0" err="1"/>
              <a:t>max’Ing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2406650" y="1447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2406650" y="4343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447800" y="12954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2406650" y="1828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826250" y="41290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2438400" y="1281113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2438400" y="1281113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2362200" y="1560513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0" y="4648200"/>
            <a:ext cx="9144000" cy="220980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2" grpId="0" animBg="1"/>
      <p:bldP spid="6153" grpId="0" animBg="1"/>
      <p:bldP spid="6154" grpId="0" animBg="1"/>
      <p:bldP spid="61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510" y="92515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775" y="0"/>
            <a:ext cx="8731250" cy="7493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894138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286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800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1025" y="20034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8925" y="46450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82625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72038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5710238"/>
            <a:ext cx="661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5499E-3A71-F64A-B614-5590BE27F20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76200" y="1295400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4546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3048000" y="6099175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578221"/>
            <a:ext cx="8959850" cy="749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565525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0975" y="4168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3406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57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72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2413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066800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619" y="1621679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2" y="1602629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32" y="2893267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055019" y="2840879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3568312" y="3987800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87718"/>
            <a:ext cx="86106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/>
        </p:nvGraphicFramePr>
        <p:xfrm>
          <a:off x="4579938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5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971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86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6825" y="33210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59626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3022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2603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0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2946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763000" cy="2590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/>
        </p:nvGraphicFramePr>
        <p:xfrm>
          <a:off x="2387600" y="3614738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0" y="2050954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63862" y="1998566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362" y="1961260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37814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47720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762000" y="4452938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1473200" y="3919538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419600"/>
            <a:ext cx="2667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5434013" y="3657600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93424" cy="1371600"/>
          </a:xfrm>
        </p:spPr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112642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500188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{Hillary Clinton, The Donald, Gary Johnson}</a:t>
            </a:r>
          </a:p>
          <a:p>
            <a:r>
              <a:rPr lang="en-US" dirty="0"/>
              <a:t>Each voter ranks the candidates:</a:t>
            </a:r>
          </a:p>
          <a:p>
            <a:r>
              <a:rPr lang="en-US" dirty="0"/>
              <a:t>	v</a:t>
            </a:r>
            <a:r>
              <a:rPr lang="en-US" baseline="-25000" dirty="0"/>
              <a:t>1</a:t>
            </a:r>
            <a:r>
              <a:rPr lang="en-US" dirty="0"/>
              <a:t>: The Donald &gt; HRC &gt; Gary Johnson</a:t>
            </a:r>
          </a:p>
          <a:p>
            <a:r>
              <a:rPr lang="en-US" dirty="0"/>
              <a:t>	v</a:t>
            </a:r>
            <a:r>
              <a:rPr lang="en-US" baseline="-25000" dirty="0"/>
              <a:t>2</a:t>
            </a:r>
            <a:r>
              <a:rPr lang="en-US" dirty="0"/>
              <a:t>: HRC &gt; Gary Johnson &gt; The Donald</a:t>
            </a:r>
          </a:p>
          <a:p>
            <a:r>
              <a:rPr lang="en-US" dirty="0"/>
              <a:t>	</a:t>
            </a:r>
            <a:r>
              <a:rPr lang="is-IS" dirty="0"/>
              <a:t>…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  <a:p>
            <a:r>
              <a:rPr lang="en-US" dirty="0"/>
              <a:t>Can we choose a </a:t>
            </a:r>
            <a:r>
              <a:rPr lang="en-US" dirty="0">
                <a:solidFill>
                  <a:schemeClr val="tx2"/>
                </a:solidFill>
              </a:rPr>
              <a:t>voting rule </a:t>
            </a:r>
            <a:r>
              <a:rPr lang="en-US" dirty="0"/>
              <a:t>– that is, a function that takes preference profiles and returns a winning alternative –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“Behaves well”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Isn’t </a:t>
            </a:r>
            <a:r>
              <a:rPr lang="en-US" dirty="0" err="1"/>
              <a:t>manipulable</a:t>
            </a:r>
            <a:r>
              <a:rPr lang="en-US" dirty="0"/>
              <a:t> by strategic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533" y="5013192"/>
            <a:ext cx="3310468" cy="18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12310" cy="1371600"/>
          </a:xfrm>
        </p:spPr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9164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45994" y="2147124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4975022"/>
              </p:ext>
            </p:extLst>
          </p:nvPr>
        </p:nvGraphicFramePr>
        <p:xfrm>
          <a:off x="2552700" y="2949674"/>
          <a:ext cx="3405648" cy="1645956"/>
        </p:xfrm>
        <a:graphic>
          <a:graphicData uri="http://schemas.openxmlformats.org/drawingml/2006/table">
            <a:tbl>
              <a:tblPr/>
              <a:tblGrid>
                <a:gridCol w="17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457200" y="4675238"/>
            <a:ext cx="80010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23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02459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86052" cy="1371600"/>
          </a:xfrm>
        </p:spPr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91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5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3184325"/>
              </p:ext>
            </p:extLst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65796"/>
              </p:ext>
            </p:extLst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1899339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fair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Divisible goods:</a:t>
            </a:r>
          </a:p>
          <a:p>
            <a:pPr lvl="1"/>
            <a:r>
              <a:rPr lang="en-US" dirty="0"/>
              <a:t>Splitting land, cutting cake</a:t>
            </a:r>
          </a:p>
          <a:p>
            <a:r>
              <a:rPr lang="en-US" dirty="0"/>
              <a:t>Indivisible goods:</a:t>
            </a:r>
          </a:p>
          <a:p>
            <a:pPr lvl="1"/>
            <a:r>
              <a:rPr lang="en-US" dirty="0"/>
              <a:t>Splitting up assets after divorce (house, cars, pets) 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A chief concern: </a:t>
            </a:r>
            <a:r>
              <a:rPr lang="en-US" b="1" dirty="0"/>
              <a:t>defining</a:t>
            </a:r>
            <a:r>
              <a:rPr lang="en-US" dirty="0"/>
              <a:t> and </a:t>
            </a:r>
            <a:r>
              <a:rPr lang="en-US" b="1" dirty="0"/>
              <a:t>guaranteeing</a:t>
            </a:r>
            <a:r>
              <a:rPr lang="en-US" dirty="0"/>
              <a:t> the fairness of the final allocation</a:t>
            </a:r>
          </a:p>
          <a:p>
            <a:r>
              <a:rPr lang="en-US" dirty="0"/>
              <a:t>An allocation is </a:t>
            </a:r>
            <a:r>
              <a:rPr lang="en-US" dirty="0">
                <a:solidFill>
                  <a:schemeClr val="tx2"/>
                </a:solidFill>
              </a:rPr>
              <a:t>envy free </a:t>
            </a:r>
            <a:r>
              <a:rPr lang="en-US" dirty="0"/>
              <a:t>if each player values her own allocated set of goods at least as highly as any other player’s allocated set</a:t>
            </a:r>
          </a:p>
          <a:p>
            <a:endParaRPr lang="en-US" dirty="0"/>
          </a:p>
          <a:p>
            <a:r>
              <a:rPr lang="en-US" i="1" dirty="0"/>
              <a:t>When do envy-free allocations exist?  How can we compute them?  What can we do when they don’t exist?</a:t>
            </a:r>
          </a:p>
          <a:p>
            <a:endParaRPr lang="en-US" dirty="0"/>
          </a:p>
        </p:txBody>
      </p:sp>
      <p:pic>
        <p:nvPicPr>
          <p:cNvPr id="4" name="Picture 3" descr="splid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430868"/>
            <a:ext cx="3048000" cy="105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86400" y="2421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spliddit.org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9263"/>
            <a:ext cx="822960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2796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Food Bank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54203" cy="4373563"/>
          </a:xfrm>
        </p:spPr>
        <p:txBody>
          <a:bodyPr>
            <a:normAutofit/>
          </a:bodyPr>
          <a:lstStyle/>
          <a:p>
            <a:r>
              <a:rPr lang="en-US" dirty="0"/>
              <a:t>Food banks supply nutrition to the needy for free or at a reduced cost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Much of that food comes from donors (e.g. supermarkets, manufacturers)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Distribution is overseen by a large non-profit organization, Feeding America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Previously: </a:t>
            </a:r>
            <a:r>
              <a:rPr lang="en-US" dirty="0">
                <a:solidFill>
                  <a:schemeClr val="tx2"/>
                </a:solidFill>
              </a:rPr>
              <a:t>centralized allocation </a:t>
            </a:r>
            <a:r>
              <a:rPr lang="en-US" dirty="0"/>
              <a:t>based on perceived need of food banks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Currently: food banks bid in an </a:t>
            </a:r>
            <a:r>
              <a:rPr lang="en-US" dirty="0">
                <a:solidFill>
                  <a:schemeClr val="tx2"/>
                </a:solidFill>
              </a:rPr>
              <a:t>online auction </a:t>
            </a:r>
            <a:r>
              <a:rPr lang="en-US" dirty="0"/>
              <a:t>using a fake currency for loads of donated food.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86" y="0"/>
            <a:ext cx="307191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Security </a:t>
            </a:r>
            <a:r>
              <a:rPr lang="en-US" dirty="0" err="1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we deploy security forces (checkpoints, cop cars, dogs, troops), assuming a rational adversary who can observe our deployment strategy?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Patrol routes on the water on the borders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Anti-poacher teams near big game</a:t>
            </a:r>
          </a:p>
          <a:p>
            <a:br>
              <a:rPr lang="en-US" b="0" dirty="0"/>
            </a:br>
            <a:br>
              <a:rPr lang="en-US" b="0" dirty="0"/>
            </a:br>
            <a:r>
              <a:rPr lang="en-US" b="0" dirty="0"/>
              <a:t>How do we compute these strategies?</a:t>
            </a:r>
          </a:p>
          <a:p>
            <a:r>
              <a:rPr lang="en-US" b="0" dirty="0"/>
              <a:t>What if the adversary isn’t rational?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584" y="3641445"/>
            <a:ext cx="4043186" cy="30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35-37k added each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 work extensively with the UNOS exchange.)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7" y="5319145"/>
            <a:ext cx="3590367" cy="10893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27043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49" y="4776124"/>
            <a:ext cx="3556000" cy="2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9515</TotalTime>
  <Words>4518</Words>
  <Application>Microsoft Macintosh PowerPoint</Application>
  <PresentationFormat>On-screen Show (4:3)</PresentationFormat>
  <Paragraphs>621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Applied Mechanism Design For Social Good</vt:lpstr>
      <vt:lpstr>Announcements</vt:lpstr>
      <vt:lpstr>Wrapping up  from last lecture …</vt:lpstr>
      <vt:lpstr>Example: Voting</vt:lpstr>
      <vt:lpstr>Example: fair allocation</vt:lpstr>
      <vt:lpstr>Example: Food Bank Allocation</vt:lpstr>
      <vt:lpstr>Example: Security GAmes</vt:lpstr>
      <vt:lpstr>Example: Kidney Transplantation</vt:lpstr>
      <vt:lpstr>Example: Deceased-Donor Allocation</vt:lpstr>
      <vt:lpstr>Example: Kidney Exchange</vt:lpstr>
      <vt:lpstr>Non-directed donors &amp; chains</vt:lpstr>
      <vt:lpstr>Example: Kidney Exchange</vt:lpstr>
      <vt:lpstr>Techniques we’ll use (THIS + Next Two lectures will cover these,  In the context of Mechanism Design)</vt:lpstr>
      <vt:lpstr>Combinatorial Optimization</vt:lpstr>
      <vt:lpstr>C.O. for Kidney Exchange: Refresher on Problem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max’Ing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C.E. for Chicken</vt:lpstr>
      <vt:lpstr>Complexity</vt:lpstr>
      <vt:lpstr>Does Nash Model Human Behavior?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836</cp:revision>
  <cp:lastPrinted>2018-01-29T22:42:54Z</cp:lastPrinted>
  <dcterms:created xsi:type="dcterms:W3CDTF">2013-03-05T15:39:19Z</dcterms:created>
  <dcterms:modified xsi:type="dcterms:W3CDTF">2020-02-05T03:28:56Z</dcterms:modified>
</cp:coreProperties>
</file>